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79" r:id="rId13"/>
    <p:sldId id="780" r:id="rId14"/>
    <p:sldId id="781" r:id="rId15"/>
    <p:sldId id="772" r:id="rId16"/>
    <p:sldId id="358" r:id="rId17"/>
    <p:sldId id="685" r:id="rId18"/>
    <p:sldId id="776" r:id="rId19"/>
    <p:sldId id="777" r:id="rId20"/>
    <p:sldId id="778" r:id="rId21"/>
    <p:sldId id="659" r:id="rId22"/>
    <p:sldId id="356" r:id="rId23"/>
    <p:sldId id="359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79"/>
            <p14:sldId id="780"/>
            <p14:sldId id="781"/>
            <p14:sldId id="772"/>
            <p14:sldId id="358"/>
            <p14:sldId id="685"/>
            <p14:sldId id="776"/>
            <p14:sldId id="777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68BAD7-6C9C-7B29-9340-8EEE47DB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597" y="2963354"/>
            <a:ext cx="3857177" cy="31464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2057068"/>
          </a:xfrm>
        </p:spPr>
        <p:txBody>
          <a:bodyPr>
            <a:noAutofit/>
          </a:bodyPr>
          <a:lstStyle/>
          <a:p>
            <a:r>
              <a:rPr lang="zh-CN" altLang="en-US" dirty="0"/>
              <a:t>③ 增加判断条件。点击“如果”左侧的蓝色小齿轮图标，将“否则如果”模块拖入右侧“如果”模块中，然后再重复这一步骤，这样条件语句就增加了</a:t>
            </a:r>
            <a:r>
              <a:rPr lang="en-US" altLang="zh-CN" dirty="0"/>
              <a:t>2</a:t>
            </a:r>
            <a:r>
              <a:rPr lang="zh-CN" altLang="en-US" dirty="0"/>
              <a:t>个可以放置条件的位置。再次点击蓝色小齿轮图标，收起调整框。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4245586" y="3071419"/>
            <a:ext cx="896644" cy="372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62CC7F-E2FA-FEBF-3736-6C86CFDA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85" y="2234255"/>
            <a:ext cx="5449553" cy="34100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2615868"/>
          </a:xfrm>
        </p:spPr>
        <p:txBody>
          <a:bodyPr>
            <a:noAutofit/>
          </a:bodyPr>
          <a:lstStyle/>
          <a:p>
            <a:r>
              <a:rPr lang="zh-CN" altLang="en-US" dirty="0"/>
              <a:t>④ 补充判断条件。复制语句并填充两个空着的条件位置，注意修改数值。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65454B5-AF2D-4BBA-8457-79163B8047F7}"/>
              </a:ext>
            </a:extLst>
          </p:cNvPr>
          <p:cNvGrpSpPr>
            <a:grpSpLocks noChangeAspect="1"/>
          </p:cNvGrpSpPr>
          <p:nvPr/>
        </p:nvGrpSpPr>
        <p:grpSpPr>
          <a:xfrm>
            <a:off x="4381857" y="3526912"/>
            <a:ext cx="4286131" cy="1616811"/>
            <a:chOff x="4717547" y="3538450"/>
            <a:chExt cx="3774180" cy="142369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DDD3C4-2B98-47FB-8B20-16408E4CE057}"/>
                </a:ext>
              </a:extLst>
            </p:cNvPr>
            <p:cNvSpPr/>
            <p:nvPr/>
          </p:nvSpPr>
          <p:spPr>
            <a:xfrm>
              <a:off x="4717548" y="4353904"/>
              <a:ext cx="3774179" cy="6082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2B537BB-8081-4F73-9615-E56F9A7179A7}"/>
                </a:ext>
              </a:extLst>
            </p:cNvPr>
            <p:cNvSpPr/>
            <p:nvPr/>
          </p:nvSpPr>
          <p:spPr>
            <a:xfrm>
              <a:off x="4717547" y="3538450"/>
              <a:ext cx="3774179" cy="6082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16D905-CFF7-8F7F-FF1E-3E3D6EE63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70" y="2281254"/>
            <a:ext cx="4794193" cy="37537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98759" cy="3753788"/>
          </a:xfrm>
        </p:spPr>
        <p:txBody>
          <a:bodyPr>
            <a:noAutofit/>
          </a:bodyPr>
          <a:lstStyle/>
          <a:p>
            <a:r>
              <a:rPr lang="zh-CN" altLang="en-US" dirty="0"/>
              <a:t>⑤ 显示提示信息。接着我们从利用“滚动显示字符串”模块，让显示屏对应显示当前的温度感受。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105ABD0-A216-4038-8354-500182FF81A4}"/>
              </a:ext>
            </a:extLst>
          </p:cNvPr>
          <p:cNvGrpSpPr/>
          <p:nvPr/>
        </p:nvGrpSpPr>
        <p:grpSpPr>
          <a:xfrm>
            <a:off x="4587862" y="3177663"/>
            <a:ext cx="3418218" cy="2676085"/>
            <a:chOff x="4059542" y="3167503"/>
            <a:chExt cx="3418218" cy="267608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0788777-161C-452D-A9FE-7D3323044E98}"/>
                </a:ext>
              </a:extLst>
            </p:cNvPr>
            <p:cNvSpPr/>
            <p:nvPr/>
          </p:nvSpPr>
          <p:spPr>
            <a:xfrm>
              <a:off x="4059543" y="3167503"/>
              <a:ext cx="3286137" cy="5764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7419174-2D84-4744-9CA2-9FD636B3B25D}"/>
                </a:ext>
              </a:extLst>
            </p:cNvPr>
            <p:cNvSpPr/>
            <p:nvPr/>
          </p:nvSpPr>
          <p:spPr>
            <a:xfrm>
              <a:off x="4059542" y="4219857"/>
              <a:ext cx="3418218" cy="5764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B17328A-1A98-406E-8A77-9502B2C57F29}"/>
                </a:ext>
              </a:extLst>
            </p:cNvPr>
            <p:cNvSpPr/>
            <p:nvPr/>
          </p:nvSpPr>
          <p:spPr>
            <a:xfrm>
              <a:off x="4059543" y="5267131"/>
              <a:ext cx="3215017" cy="5764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38108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047106-A675-5D17-C4F1-2F443138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823" y="2244913"/>
            <a:ext cx="4998597" cy="4140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58120" cy="2012364"/>
          </a:xfrm>
        </p:spPr>
        <p:txBody>
          <a:bodyPr>
            <a:noAutofit/>
          </a:bodyPr>
          <a:lstStyle/>
          <a:p>
            <a:r>
              <a:rPr lang="zh-CN" altLang="en-US" dirty="0"/>
              <a:t>⑥ 完善程序。为了让程序一直运行，我们给程序最外侧加上一个循环模块，同时为了降低检测频率，在“当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内部程序最后添加一个</a:t>
            </a:r>
            <a:r>
              <a:rPr lang="en-US" altLang="zh-CN" dirty="0"/>
              <a:t>1s</a:t>
            </a:r>
            <a:r>
              <a:rPr lang="zh-CN" altLang="en-US" dirty="0"/>
              <a:t>的延时。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C3C5CC-8ED0-4191-8A9E-3079554704C2}"/>
              </a:ext>
            </a:extLst>
          </p:cNvPr>
          <p:cNvSpPr/>
          <p:nvPr/>
        </p:nvSpPr>
        <p:spPr>
          <a:xfrm>
            <a:off x="4389330" y="5702795"/>
            <a:ext cx="1557961" cy="551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3266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⑦ 上传程序。编写完程序之后，点击“上传”。当提示“上传成功”之后，就能实现显示屏持续滚动显示当前温度体感的效果了。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7" name="2-2(7469896)">
            <a:hlinkClick r:id="" action="ppaction://media"/>
            <a:extLst>
              <a:ext uri="{FF2B5EF4-FFF2-40B4-BE49-F238E27FC236}">
                <a16:creationId xmlns:a16="http://schemas.microsoft.com/office/drawing/2014/main" id="{333B8B8F-02D9-49B9-BE88-49187AF4E5DA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291" y="1775318"/>
            <a:ext cx="7679999" cy="4320000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9020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“打印（自动换行）</a:t>
            </a:r>
            <a:r>
              <a:rPr lang="en-US" altLang="zh-CN" dirty="0"/>
              <a:t>……”</a:t>
            </a:r>
            <a:r>
              <a:rPr lang="zh-CN" altLang="en-US" dirty="0"/>
              <a:t>模块可以在串口监视器中输出字符串、数字，例如传感器获取的数值以及当前时间等，并且每次打印数据后都会换行，避免打印出一连串数据，更有利于观测数据变化。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/>
              <a:t> “打印（自动换行）</a:t>
            </a:r>
            <a:r>
              <a:rPr lang="en-US" altLang="zh-CN" dirty="0"/>
              <a:t>……”</a:t>
            </a:r>
            <a:r>
              <a:rPr lang="zh-CN" altLang="en-US" dirty="0"/>
              <a:t>模块</a:t>
            </a:r>
            <a:endParaRPr lang="zh-C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EE5D3C3-E32D-FB3D-9C1A-3F30543F1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336" y="3429000"/>
            <a:ext cx="5087909" cy="25045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A42465A-AC22-A378-59CF-AA5944524E3D}"/>
              </a:ext>
            </a:extLst>
          </p:cNvPr>
          <p:cNvSpPr/>
          <p:nvPr/>
        </p:nvSpPr>
        <p:spPr>
          <a:xfrm>
            <a:off x="4255496" y="3446333"/>
            <a:ext cx="2728330" cy="44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比较运算符模块常被当作条件，当某个值在我们设定的范围内或者不在范围内可以执行不同的程序。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比较运算符模块</a:t>
            </a:r>
            <a:endParaRPr lang="zh-CN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099800-974C-29B1-AFD8-4FF8980EF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96" y="3429000"/>
            <a:ext cx="4619625" cy="14763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B3F7F9F-9525-E3DB-2375-768E1FEFCB49}"/>
              </a:ext>
            </a:extLst>
          </p:cNvPr>
          <p:cNvSpPr/>
          <p:nvPr/>
        </p:nvSpPr>
        <p:spPr>
          <a:xfrm>
            <a:off x="4847366" y="3445627"/>
            <a:ext cx="3058042" cy="66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160FA91-0B00-4D0A-A72A-F9F2AB9EB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31" y="3824350"/>
            <a:ext cx="4049103" cy="16264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控制板上有</a:t>
            </a:r>
            <a:r>
              <a:rPr lang="en-US" altLang="zh-CN" dirty="0"/>
              <a:t>1</a:t>
            </a:r>
            <a:r>
              <a:rPr lang="zh-CN" altLang="en-US" dirty="0"/>
              <a:t>个可以获取温度的传感器（在三轴加速度传感器里面）。“获取温度”模块可以利用温度传感器获取当前环境的温度。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获取温度的传感器</a:t>
            </a:r>
            <a:endParaRPr lang="zh-CN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9C06DB-CD25-4B45-A874-87764DA34E82}"/>
              </a:ext>
            </a:extLst>
          </p:cNvPr>
          <p:cNvSpPr/>
          <p:nvPr/>
        </p:nvSpPr>
        <p:spPr>
          <a:xfrm>
            <a:off x="2057257" y="4498203"/>
            <a:ext cx="173879" cy="293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DFFBD1-D62F-6456-F580-0803F984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4053038" cy="182464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1C6B144-2659-1EE0-0673-C0D88A20A130}"/>
              </a:ext>
            </a:extLst>
          </p:cNvPr>
          <p:cNvSpPr/>
          <p:nvPr/>
        </p:nvSpPr>
        <p:spPr>
          <a:xfrm>
            <a:off x="7390749" y="3678970"/>
            <a:ext cx="1511298" cy="593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496042" y="2166324"/>
            <a:ext cx="3199915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6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18" y="3369434"/>
            <a:ext cx="6211958" cy="1630062"/>
          </a:xfrm>
        </p:spPr>
        <p:txBody>
          <a:bodyPr/>
          <a:lstStyle/>
          <a:p>
            <a:r>
              <a:rPr lang="zh-CN" altLang="en-US" dirty="0"/>
              <a:t>穿衣提示器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将下面的模块拼接并稍加修改，最终达到让串口监视器显示如图的效果，每秒打印一次数据。</a:t>
            </a:r>
            <a:endParaRPr lang="zh-C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7FAB42-099D-4BD5-B3F6-7041A9DE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293" y="2654262"/>
            <a:ext cx="2796329" cy="28837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2BBB51-927F-C999-B1CA-4F123944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38" y="3057227"/>
            <a:ext cx="5244985" cy="21817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571352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做一个环境监测器，让显示屏显示尽可能多的天气信息！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DC296F-D390-48F0-A6E6-63A0047E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62" t="6285" r="22476" b="2286"/>
          <a:stretch>
            <a:fillRect/>
          </a:stretch>
        </p:blipFill>
        <p:spPr>
          <a:xfrm>
            <a:off x="7900508" y="1643743"/>
            <a:ext cx="2140137" cy="401338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304905"/>
            <a:ext cx="5782733" cy="293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家有没有看过天气预报，天气预报对人们有很重要的作用，可以让人们对出行、穿衣、做事等有预先规划。同学们知道天气预报中的温度是怎么测量推算出来的吗？今天我们一起来了解如何测量周围环境的温度。</a:t>
            </a:r>
          </a:p>
        </p:txBody>
      </p:sp>
      <p:pic>
        <p:nvPicPr>
          <p:cNvPr id="5" name="图片 4" descr="温度计">
            <a:extLst>
              <a:ext uri="{FF2B5EF4-FFF2-40B4-BE49-F238E27FC236}">
                <a16:creationId xmlns:a16="http://schemas.microsoft.com/office/drawing/2014/main" id="{09D76C74-1616-4000-9CEE-B30289594E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83673" y="1798434"/>
            <a:ext cx="3964940" cy="26396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2330569"/>
          </a:xfrm>
        </p:spPr>
        <p:txBody>
          <a:bodyPr>
            <a:noAutofit/>
          </a:bodyPr>
          <a:lstStyle/>
          <a:p>
            <a:r>
              <a:rPr lang="zh-CN" altLang="en-US" dirty="0"/>
              <a:t>当夏天来临，你知道室外温度有多高吗？开着空调的室内温度又有多高呢？如何根据温度判断今天适合穿什么衣服呢？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想要设计出穿衣提示器，我们可以先检测出环境的温度，再判断温度所在范围，让显示屏显示对应的穿衣提示。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E3BCE54-6426-A993-058C-9F7E6525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202" y="2724803"/>
            <a:ext cx="3072009" cy="13829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1262AB-B949-06EC-925A-0F4899AB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97" y="2728406"/>
            <a:ext cx="5087909" cy="25045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199" y="1133171"/>
            <a:ext cx="10425545" cy="2528425"/>
          </a:xfrm>
        </p:spPr>
        <p:txBody>
          <a:bodyPr>
            <a:noAutofit/>
          </a:bodyPr>
          <a:lstStyle/>
          <a:p>
            <a:r>
              <a:rPr lang="zh-CN" altLang="en-US" dirty="0"/>
              <a:t>① 打印温度。从“串口”模块分类中拖出“打印（自动换行）”模块，再从“板载传感”模块分类中拖出“获取温度”模块，并将两者拼接在一起，上传程序后就可以在串口监视器中看到温度值了。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2364557" y="2745739"/>
            <a:ext cx="2728330" cy="44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1609BC-C304-400F-A402-0827856CA19F}"/>
              </a:ext>
            </a:extLst>
          </p:cNvPr>
          <p:cNvSpPr/>
          <p:nvPr/>
        </p:nvSpPr>
        <p:spPr>
          <a:xfrm>
            <a:off x="7898755" y="2916584"/>
            <a:ext cx="1145492" cy="450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907416-DE4A-2AF0-C77D-47014A8AF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202" y="4647190"/>
            <a:ext cx="3494636" cy="5858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BEB3E3FB-0D65-B9C9-0C8C-FFCC0B23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61" y="3673153"/>
            <a:ext cx="4619625" cy="1476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9EA4CB-20ED-CEB0-0AB3-A6480670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997" y="3670548"/>
            <a:ext cx="4550469" cy="13777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538908"/>
          </a:xfrm>
        </p:spPr>
        <p:txBody>
          <a:bodyPr>
            <a:noAutofit/>
          </a:bodyPr>
          <a:lstStyle/>
          <a:p>
            <a:r>
              <a:rPr lang="zh-CN" altLang="en-US" dirty="0"/>
              <a:t>② 判断温度范围。从“控制”模块分类中拖出“如果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……”</a:t>
            </a:r>
            <a:r>
              <a:rPr lang="zh-CN" altLang="en-US" dirty="0"/>
              <a:t>模块，再从“逻辑”分类模块中拖出“</a:t>
            </a:r>
            <a:r>
              <a:rPr lang="en-US" altLang="zh-CN" dirty="0"/>
              <a:t>…&lt;…&lt;…”</a:t>
            </a:r>
            <a:r>
              <a:rPr lang="zh-CN" altLang="en-US" dirty="0"/>
              <a:t>模块，将两者拼接在一起，并将“</a:t>
            </a:r>
            <a:r>
              <a:rPr lang="en-US" altLang="zh-CN" dirty="0"/>
              <a:t>x”</a:t>
            </a:r>
            <a:r>
              <a:rPr lang="zh-CN" altLang="en-US" dirty="0"/>
              <a:t>替换为“获取温度”，调整两侧边界值大小分别为</a:t>
            </a:r>
            <a:r>
              <a:rPr lang="en-US" altLang="zh-CN" dirty="0"/>
              <a:t>0,10</a:t>
            </a:r>
            <a:r>
              <a:rPr lang="zh-CN" altLang="en-US" dirty="0"/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9716AF-8321-4812-BC88-B5C602B64AF2}"/>
              </a:ext>
            </a:extLst>
          </p:cNvPr>
          <p:cNvSpPr/>
          <p:nvPr/>
        </p:nvSpPr>
        <p:spPr>
          <a:xfrm>
            <a:off x="2669431" y="3689780"/>
            <a:ext cx="3058042" cy="66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FFEC7C-37C3-4B6F-8187-DA53B42C5111}"/>
              </a:ext>
            </a:extLst>
          </p:cNvPr>
          <p:cNvSpPr/>
          <p:nvPr/>
        </p:nvSpPr>
        <p:spPr>
          <a:xfrm>
            <a:off x="6686026" y="4052231"/>
            <a:ext cx="4550469" cy="1043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823</Words>
  <Application>Microsoft Office PowerPoint</Application>
  <PresentationFormat>宽屏</PresentationFormat>
  <Paragraphs>62</Paragraphs>
  <Slides>23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960</cp:revision>
  <dcterms:created xsi:type="dcterms:W3CDTF">2019-07-04T08:14:00Z</dcterms:created>
  <dcterms:modified xsi:type="dcterms:W3CDTF">2022-08-29T02:32:20Z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